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5" autoAdjust="0"/>
    <p:restoredTop sz="94660"/>
  </p:normalViewPr>
  <p:slideViewPr>
    <p:cSldViewPr snapToGrid="0">
      <p:cViewPr varScale="1">
        <p:scale>
          <a:sx n="79" d="100"/>
          <a:sy n="79"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009499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A22-9973-47FE-A448-4F55A670BDDA}"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81261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2194532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557847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345980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3919743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435238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840690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2424701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926812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362978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5E1A22-9973-47FE-A448-4F55A670BDDA}"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4113536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5E1A22-9973-47FE-A448-4F55A670BDDA}" type="datetimeFigureOut">
              <a:rPr lang="en-US" smtClean="0"/>
              <a:t>7/31/2016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2092733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1984645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2293794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B5E1A22-9973-47FE-A448-4F55A670BDDA}" type="datetimeFigureOut">
              <a:rPr lang="en-US" smtClean="0"/>
              <a:t>7/31/2016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3519136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1A22-9973-47FE-A448-4F55A670BDDA}"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5EBA-7ED7-45DF-B399-1C72F22F91A0}" type="slidenum">
              <a:rPr lang="en-US" smtClean="0"/>
              <a:t>‹#›</a:t>
            </a:fld>
            <a:endParaRPr lang="en-US"/>
          </a:p>
        </p:txBody>
      </p:sp>
    </p:spTree>
    <p:extLst>
      <p:ext uri="{BB962C8B-B14F-4D97-AF65-F5344CB8AC3E}">
        <p14:creationId xmlns:p14="http://schemas.microsoft.com/office/powerpoint/2010/main" val="3471935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B5E1A22-9973-47FE-A448-4F55A670BDDA}" type="datetimeFigureOut">
              <a:rPr lang="en-US" smtClean="0"/>
              <a:t>7/31/2016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035EBA-7ED7-45DF-B399-1C72F22F91A0}" type="slidenum">
              <a:rPr lang="en-US" smtClean="0"/>
              <a:t>‹#›</a:t>
            </a:fld>
            <a:endParaRPr lang="en-US"/>
          </a:p>
        </p:txBody>
      </p:sp>
    </p:spTree>
    <p:extLst>
      <p:ext uri="{BB962C8B-B14F-4D97-AF65-F5344CB8AC3E}">
        <p14:creationId xmlns:p14="http://schemas.microsoft.com/office/powerpoint/2010/main" val="26204928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464" y="720027"/>
            <a:ext cx="9144000" cy="1547685"/>
          </a:xfrm>
        </p:spPr>
        <p:txBody>
          <a:bodyPr/>
          <a:lstStyle/>
          <a:p>
            <a:r>
              <a:rPr lang="en-US" dirty="0" smtClean="0">
                <a:solidFill>
                  <a:srgbClr val="00B050"/>
                </a:solidFill>
              </a:rPr>
              <a:t>7</a:t>
            </a:r>
            <a:r>
              <a:rPr lang="en-US" baseline="30000" dirty="0" smtClean="0">
                <a:solidFill>
                  <a:srgbClr val="00B050"/>
                </a:solidFill>
              </a:rPr>
              <a:t>th</a:t>
            </a:r>
            <a:r>
              <a:rPr lang="en-US" dirty="0" smtClean="0">
                <a:solidFill>
                  <a:srgbClr val="00B050"/>
                </a:solidFill>
              </a:rPr>
              <a:t> Grade Reading</a:t>
            </a:r>
            <a:endParaRPr lang="en-US" dirty="0">
              <a:solidFill>
                <a:srgbClr val="00B050"/>
              </a:solidFill>
            </a:endParaRPr>
          </a:p>
        </p:txBody>
      </p:sp>
      <p:sp>
        <p:nvSpPr>
          <p:cNvPr id="3" name="Subtitle 2"/>
          <p:cNvSpPr>
            <a:spLocks noGrp="1"/>
          </p:cNvSpPr>
          <p:nvPr>
            <p:ph type="subTitle" idx="1"/>
          </p:nvPr>
        </p:nvSpPr>
        <p:spPr>
          <a:xfrm>
            <a:off x="353568" y="2755392"/>
            <a:ext cx="10375392" cy="4102608"/>
          </a:xfrm>
        </p:spPr>
        <p:txBody>
          <a:bodyPr>
            <a:normAutofit fontScale="40000" lnSpcReduction="20000"/>
          </a:bodyPr>
          <a:lstStyle/>
          <a:p>
            <a:pPr algn="ctr"/>
            <a:r>
              <a:rPr lang="en-US" sz="8600" dirty="0" smtClean="0">
                <a:solidFill>
                  <a:schemeClr val="tx1"/>
                </a:solidFill>
              </a:rPr>
              <a:t>Mrs. </a:t>
            </a:r>
            <a:r>
              <a:rPr lang="en-US" sz="8600" dirty="0" err="1" smtClean="0">
                <a:solidFill>
                  <a:schemeClr val="tx1"/>
                </a:solidFill>
              </a:rPr>
              <a:t>Muench</a:t>
            </a:r>
            <a:endParaRPr lang="en-US" sz="8600" dirty="0" smtClean="0">
              <a:solidFill>
                <a:schemeClr val="tx1"/>
              </a:solidFill>
            </a:endParaRPr>
          </a:p>
          <a:p>
            <a:pPr algn="l"/>
            <a:endParaRPr lang="en-US" dirty="0"/>
          </a:p>
          <a:p>
            <a:pPr algn="l"/>
            <a:r>
              <a:rPr lang="en-US" sz="8000" dirty="0" smtClean="0">
                <a:solidFill>
                  <a:schemeClr val="tx1"/>
                </a:solidFill>
              </a:rPr>
              <a:t>Wife, mother, teacher, friend</a:t>
            </a:r>
          </a:p>
          <a:p>
            <a:pPr algn="l"/>
            <a:r>
              <a:rPr lang="en-US" sz="8000" dirty="0" smtClean="0">
                <a:solidFill>
                  <a:schemeClr val="tx1"/>
                </a:solidFill>
              </a:rPr>
              <a:t>4 Degrees – including Reading Specialist</a:t>
            </a:r>
          </a:p>
          <a:p>
            <a:pPr algn="l"/>
            <a:r>
              <a:rPr lang="en-US" sz="8000" dirty="0" smtClean="0">
                <a:solidFill>
                  <a:schemeClr val="tx1"/>
                </a:solidFill>
              </a:rPr>
              <a:t>Have taught 6-12 grade and at the collegiate level</a:t>
            </a:r>
          </a:p>
          <a:p>
            <a:pPr algn="l"/>
            <a:r>
              <a:rPr lang="en-US" sz="8000" dirty="0" smtClean="0">
                <a:solidFill>
                  <a:schemeClr val="tx1"/>
                </a:solidFill>
              </a:rPr>
              <a:t>Taught: Reading, English, Social Studies, Arts and Humanities, 	Speech, Sociology, Human Resources, Strategies for 	Success</a:t>
            </a:r>
          </a:p>
          <a:p>
            <a:pPr algn="l"/>
            <a:endParaRPr lang="en-US" sz="3600" dirty="0">
              <a:solidFill>
                <a:schemeClr val="tx1"/>
              </a:solidFill>
            </a:endParaRPr>
          </a:p>
        </p:txBody>
      </p:sp>
    </p:spTree>
    <p:extLst>
      <p:ext uri="{BB962C8B-B14F-4D97-AF65-F5344CB8AC3E}">
        <p14:creationId xmlns:p14="http://schemas.microsoft.com/office/powerpoint/2010/main" val="201683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This Reading Class???</a:t>
            </a:r>
            <a:endParaRPr lang="en-US" dirty="0"/>
          </a:p>
        </p:txBody>
      </p:sp>
      <p:sp>
        <p:nvSpPr>
          <p:cNvPr id="3" name="Content Placeholder 2"/>
          <p:cNvSpPr>
            <a:spLocks noGrp="1"/>
          </p:cNvSpPr>
          <p:nvPr>
            <p:ph idx="1"/>
          </p:nvPr>
        </p:nvSpPr>
        <p:spPr/>
        <p:txBody>
          <a:bodyPr/>
          <a:lstStyle/>
          <a:p>
            <a:r>
              <a:rPr lang="en-US" dirty="0" smtClean="0"/>
              <a:t>Fluency – </a:t>
            </a:r>
            <a:r>
              <a:rPr lang="en-US" dirty="0"/>
              <a:t>S</a:t>
            </a:r>
            <a:r>
              <a:rPr lang="en-US" dirty="0" smtClean="0"/>
              <a:t>peed of reading – reading whole sentences without 	hesitation</a:t>
            </a:r>
          </a:p>
          <a:p>
            <a:r>
              <a:rPr lang="en-US" dirty="0" smtClean="0"/>
              <a:t>Phonics – Learning to pronounce the words</a:t>
            </a:r>
          </a:p>
          <a:p>
            <a:r>
              <a:rPr lang="en-US" dirty="0" smtClean="0"/>
              <a:t>Comprehension – Understanding what we read</a:t>
            </a:r>
          </a:p>
          <a:p>
            <a:r>
              <a:rPr lang="en-US" dirty="0" smtClean="0"/>
              <a:t>Visualization – Seeing what we read – like a movie</a:t>
            </a:r>
          </a:p>
          <a:p>
            <a:r>
              <a:rPr lang="en-US" dirty="0" smtClean="0"/>
              <a:t>Inferences – Making logical guesses </a:t>
            </a:r>
          </a:p>
          <a:p>
            <a:r>
              <a:rPr lang="en-US" dirty="0" smtClean="0"/>
              <a:t>Understanding the Elements of the Short Story to better help us</a:t>
            </a:r>
          </a:p>
          <a:p>
            <a:pPr marL="457200" lvl="1" indent="0">
              <a:buNone/>
            </a:pPr>
            <a:r>
              <a:rPr lang="en-US" dirty="0"/>
              <a:t>	</a:t>
            </a:r>
            <a:r>
              <a:rPr lang="en-US" dirty="0" smtClean="0"/>
              <a:t>understand the story</a:t>
            </a:r>
          </a:p>
          <a:p>
            <a:pPr marL="457200" lvl="1"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294" y="4907470"/>
            <a:ext cx="2600706" cy="1950530"/>
          </a:xfrm>
          <a:prstGeom prst="rect">
            <a:avLst/>
          </a:prstGeom>
        </p:spPr>
      </p:pic>
    </p:spTree>
    <p:extLst>
      <p:ext uri="{BB962C8B-B14F-4D97-AF65-F5344CB8AC3E}">
        <p14:creationId xmlns:p14="http://schemas.microsoft.com/office/powerpoint/2010/main" val="34487101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of this Class</a:t>
            </a:r>
            <a:endParaRPr lang="en-US" dirty="0"/>
          </a:p>
        </p:txBody>
      </p:sp>
      <p:sp>
        <p:nvSpPr>
          <p:cNvPr id="3" name="Content Placeholder 2"/>
          <p:cNvSpPr>
            <a:spLocks noGrp="1"/>
          </p:cNvSpPr>
          <p:nvPr>
            <p:ph idx="1"/>
          </p:nvPr>
        </p:nvSpPr>
        <p:spPr/>
        <p:txBody>
          <a:bodyPr/>
          <a:lstStyle/>
          <a:p>
            <a:r>
              <a:rPr lang="en-US" dirty="0" smtClean="0"/>
              <a:t>Become proficient readers</a:t>
            </a:r>
          </a:p>
          <a:p>
            <a:r>
              <a:rPr lang="en-US" dirty="0" smtClean="0"/>
              <a:t>Enjoy reading/read</a:t>
            </a:r>
          </a:p>
          <a:p>
            <a:r>
              <a:rPr lang="en-US" dirty="0" smtClean="0"/>
              <a:t>Make school easier – good readers do better in school</a:t>
            </a:r>
          </a:p>
          <a:p>
            <a:r>
              <a:rPr lang="en-US" dirty="0" smtClean="0"/>
              <a:t>Learn to collaborate with others – even those we aren’t “friends” with</a:t>
            </a:r>
          </a:p>
          <a:p>
            <a:r>
              <a:rPr lang="en-US" dirty="0" smtClean="0"/>
              <a:t>Enjoy reading!!!!!!</a:t>
            </a:r>
          </a:p>
          <a:p>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6130290" y="4269295"/>
            <a:ext cx="4210860" cy="1979104"/>
          </a:xfrm>
          <a:prstGeom prst="rect">
            <a:avLst/>
          </a:prstGeom>
        </p:spPr>
      </p:pic>
    </p:spTree>
    <p:extLst>
      <p:ext uri="{BB962C8B-B14F-4D97-AF65-F5344CB8AC3E}">
        <p14:creationId xmlns:p14="http://schemas.microsoft.com/office/powerpoint/2010/main" val="3818950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580">
                                          <p:stCondLst>
                                            <p:cond delay="0"/>
                                          </p:stCondLst>
                                        </p:cTn>
                                        <p:tgtEl>
                                          <p:spTgt spid="3">
                                            <p:txEl>
                                              <p:pRg st="3" end="3"/>
                                            </p:txEl>
                                          </p:spTgt>
                                        </p:tgtEl>
                                      </p:cBhvr>
                                    </p:animEffect>
                                    <p:anim calcmode="lin" valueType="num">
                                      <p:cBhvr>
                                        <p:cTn id="5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3" end="3"/>
                                            </p:txEl>
                                          </p:spTgt>
                                        </p:tgtEl>
                                      </p:cBhvr>
                                      <p:to x="100000" y="60000"/>
                                    </p:animScale>
                                    <p:animScale>
                                      <p:cBhvr>
                                        <p:cTn id="58" dur="166" decel="50000">
                                          <p:stCondLst>
                                            <p:cond delay="676"/>
                                          </p:stCondLst>
                                        </p:cTn>
                                        <p:tgtEl>
                                          <p:spTgt spid="3">
                                            <p:txEl>
                                              <p:pRg st="3" end="3"/>
                                            </p:txEl>
                                          </p:spTgt>
                                        </p:tgtEl>
                                      </p:cBhvr>
                                      <p:to x="100000" y="100000"/>
                                    </p:animScale>
                                    <p:animScale>
                                      <p:cBhvr>
                                        <p:cTn id="59" dur="26">
                                          <p:stCondLst>
                                            <p:cond delay="1312"/>
                                          </p:stCondLst>
                                        </p:cTn>
                                        <p:tgtEl>
                                          <p:spTgt spid="3">
                                            <p:txEl>
                                              <p:pRg st="3" end="3"/>
                                            </p:txEl>
                                          </p:spTgt>
                                        </p:tgtEl>
                                      </p:cBhvr>
                                      <p:to x="100000" y="80000"/>
                                    </p:animScale>
                                    <p:animScale>
                                      <p:cBhvr>
                                        <p:cTn id="60" dur="166" decel="50000">
                                          <p:stCondLst>
                                            <p:cond delay="1338"/>
                                          </p:stCondLst>
                                        </p:cTn>
                                        <p:tgtEl>
                                          <p:spTgt spid="3">
                                            <p:txEl>
                                              <p:pRg st="3" end="3"/>
                                            </p:txEl>
                                          </p:spTgt>
                                        </p:tgtEl>
                                      </p:cBhvr>
                                      <p:to x="100000" y="100000"/>
                                    </p:animScale>
                                    <p:animScale>
                                      <p:cBhvr>
                                        <p:cTn id="61" dur="26">
                                          <p:stCondLst>
                                            <p:cond delay="1642"/>
                                          </p:stCondLst>
                                        </p:cTn>
                                        <p:tgtEl>
                                          <p:spTgt spid="3">
                                            <p:txEl>
                                              <p:pRg st="3" end="3"/>
                                            </p:txEl>
                                          </p:spTgt>
                                        </p:tgtEl>
                                      </p:cBhvr>
                                      <p:to x="100000" y="90000"/>
                                    </p:animScale>
                                    <p:animScale>
                                      <p:cBhvr>
                                        <p:cTn id="62" dur="166" decel="50000">
                                          <p:stCondLst>
                                            <p:cond delay="1668"/>
                                          </p:stCondLst>
                                        </p:cTn>
                                        <p:tgtEl>
                                          <p:spTgt spid="3">
                                            <p:txEl>
                                              <p:pRg st="3" end="3"/>
                                            </p:txEl>
                                          </p:spTgt>
                                        </p:tgtEl>
                                      </p:cBhvr>
                                      <p:to x="100000" y="100000"/>
                                    </p:animScale>
                                    <p:animScale>
                                      <p:cBhvr>
                                        <p:cTn id="63" dur="26">
                                          <p:stCondLst>
                                            <p:cond delay="1808"/>
                                          </p:stCondLst>
                                        </p:cTn>
                                        <p:tgtEl>
                                          <p:spTgt spid="3">
                                            <p:txEl>
                                              <p:pRg st="3" end="3"/>
                                            </p:txEl>
                                          </p:spTgt>
                                        </p:tgtEl>
                                      </p:cBhvr>
                                      <p:to x="100000" y="95000"/>
                                    </p:animScale>
                                    <p:animScale>
                                      <p:cBhvr>
                                        <p:cTn id="64" dur="166" decel="50000">
                                          <p:stCondLst>
                                            <p:cond delay="1834"/>
                                          </p:stCondLst>
                                        </p:cTn>
                                        <p:tgtEl>
                                          <p:spTgt spid="3">
                                            <p:txEl>
                                              <p:pRg st="3" end="3"/>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ipe(down)">
                                      <p:cBhvr>
                                        <p:cTn id="69" dur="580">
                                          <p:stCondLst>
                                            <p:cond delay="0"/>
                                          </p:stCondLst>
                                        </p:cTn>
                                        <p:tgtEl>
                                          <p:spTgt spid="3">
                                            <p:txEl>
                                              <p:pRg st="4" end="4"/>
                                            </p:txEl>
                                          </p:spTgt>
                                        </p:tgtEl>
                                      </p:cBhvr>
                                    </p:animEffect>
                                    <p:anim calcmode="lin" valueType="num">
                                      <p:cBhvr>
                                        <p:cTn id="7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4" end="4"/>
                                            </p:txEl>
                                          </p:spTgt>
                                        </p:tgtEl>
                                      </p:cBhvr>
                                      <p:to x="100000" y="60000"/>
                                    </p:animScale>
                                    <p:animScale>
                                      <p:cBhvr>
                                        <p:cTn id="76" dur="166" decel="50000">
                                          <p:stCondLst>
                                            <p:cond delay="676"/>
                                          </p:stCondLst>
                                        </p:cTn>
                                        <p:tgtEl>
                                          <p:spTgt spid="3">
                                            <p:txEl>
                                              <p:pRg st="4" end="4"/>
                                            </p:txEl>
                                          </p:spTgt>
                                        </p:tgtEl>
                                      </p:cBhvr>
                                      <p:to x="100000" y="100000"/>
                                    </p:animScale>
                                    <p:animScale>
                                      <p:cBhvr>
                                        <p:cTn id="77" dur="26">
                                          <p:stCondLst>
                                            <p:cond delay="1312"/>
                                          </p:stCondLst>
                                        </p:cTn>
                                        <p:tgtEl>
                                          <p:spTgt spid="3">
                                            <p:txEl>
                                              <p:pRg st="4" end="4"/>
                                            </p:txEl>
                                          </p:spTgt>
                                        </p:tgtEl>
                                      </p:cBhvr>
                                      <p:to x="100000" y="80000"/>
                                    </p:animScale>
                                    <p:animScale>
                                      <p:cBhvr>
                                        <p:cTn id="78" dur="166" decel="50000">
                                          <p:stCondLst>
                                            <p:cond delay="1338"/>
                                          </p:stCondLst>
                                        </p:cTn>
                                        <p:tgtEl>
                                          <p:spTgt spid="3">
                                            <p:txEl>
                                              <p:pRg st="4" end="4"/>
                                            </p:txEl>
                                          </p:spTgt>
                                        </p:tgtEl>
                                      </p:cBhvr>
                                      <p:to x="100000" y="100000"/>
                                    </p:animScale>
                                    <p:animScale>
                                      <p:cBhvr>
                                        <p:cTn id="79" dur="26">
                                          <p:stCondLst>
                                            <p:cond delay="1642"/>
                                          </p:stCondLst>
                                        </p:cTn>
                                        <p:tgtEl>
                                          <p:spTgt spid="3">
                                            <p:txEl>
                                              <p:pRg st="4" end="4"/>
                                            </p:txEl>
                                          </p:spTgt>
                                        </p:tgtEl>
                                      </p:cBhvr>
                                      <p:to x="100000" y="90000"/>
                                    </p:animScale>
                                    <p:animScale>
                                      <p:cBhvr>
                                        <p:cTn id="80" dur="166" decel="50000">
                                          <p:stCondLst>
                                            <p:cond delay="1668"/>
                                          </p:stCondLst>
                                        </p:cTn>
                                        <p:tgtEl>
                                          <p:spTgt spid="3">
                                            <p:txEl>
                                              <p:pRg st="4" end="4"/>
                                            </p:txEl>
                                          </p:spTgt>
                                        </p:tgtEl>
                                      </p:cBhvr>
                                      <p:to x="100000" y="100000"/>
                                    </p:animScale>
                                    <p:animScale>
                                      <p:cBhvr>
                                        <p:cTn id="81" dur="26">
                                          <p:stCondLst>
                                            <p:cond delay="1808"/>
                                          </p:stCondLst>
                                        </p:cTn>
                                        <p:tgtEl>
                                          <p:spTgt spid="3">
                                            <p:txEl>
                                              <p:pRg st="4" end="4"/>
                                            </p:txEl>
                                          </p:spTgt>
                                        </p:tgtEl>
                                      </p:cBhvr>
                                      <p:to x="100000" y="95000"/>
                                    </p:animScale>
                                    <p:animScale>
                                      <p:cBhvr>
                                        <p:cTn id="82" dur="166" decel="50000">
                                          <p:stCondLst>
                                            <p:cond delay="1834"/>
                                          </p:stCondLst>
                                        </p:cTn>
                                        <p:tgtEl>
                                          <p:spTgt spid="3">
                                            <p:txEl>
                                              <p:pRg st="4" end="4"/>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5" presetClass="emph" presetSubtype="0" grpId="0" nodeType="clickEffect">
                                  <p:stCondLst>
                                    <p:cond delay="0"/>
                                  </p:stCondLst>
                                  <p:iterate type="lt">
                                    <p:tmAbs val="25"/>
                                  </p:iterate>
                                  <p:childTnLst>
                                    <p:set>
                                      <p:cBhvr override="childStyle">
                                        <p:cTn id="8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help you be successful?</a:t>
            </a:r>
            <a:endParaRPr lang="en-US" dirty="0"/>
          </a:p>
        </p:txBody>
      </p:sp>
      <p:sp>
        <p:nvSpPr>
          <p:cNvPr id="3" name="Content Placeholder 2"/>
          <p:cNvSpPr>
            <a:spLocks noGrp="1"/>
          </p:cNvSpPr>
          <p:nvPr>
            <p:ph idx="1"/>
          </p:nvPr>
        </p:nvSpPr>
        <p:spPr/>
        <p:txBody>
          <a:bodyPr/>
          <a:lstStyle/>
          <a:p>
            <a:r>
              <a:rPr lang="en-US" dirty="0" smtClean="0"/>
              <a:t>I will create the best lessons I can</a:t>
            </a:r>
          </a:p>
          <a:p>
            <a:r>
              <a:rPr lang="en-US" dirty="0" smtClean="0"/>
              <a:t>I will push you and have high expectations of you</a:t>
            </a:r>
          </a:p>
          <a:p>
            <a:r>
              <a:rPr lang="en-US" dirty="0" smtClean="0"/>
              <a:t>We will read daily for 10 minutes – orally to a partner – each person</a:t>
            </a:r>
          </a:p>
          <a:p>
            <a:r>
              <a:rPr lang="en-US" dirty="0" smtClean="0"/>
              <a:t>We will keep data notebooks to plot your progress</a:t>
            </a:r>
          </a:p>
          <a:p>
            <a:r>
              <a:rPr lang="en-US" dirty="0" smtClean="0"/>
              <a:t>I will teach you new strategies to help you be a better reader</a:t>
            </a:r>
          </a:p>
          <a:p>
            <a:pPr lvl="1">
              <a:buFont typeface="Wingdings" panose="05000000000000000000" pitchFamily="2" charset="2"/>
              <a:buChar char="Ø"/>
            </a:pPr>
            <a:r>
              <a:rPr lang="en-US" dirty="0" smtClean="0"/>
              <a:t>Phonics – learning how to break words apart to read each word</a:t>
            </a:r>
          </a:p>
          <a:p>
            <a:pPr lvl="1">
              <a:buFont typeface="Wingdings" panose="05000000000000000000" pitchFamily="2" charset="2"/>
              <a:buChar char="Ø"/>
            </a:pPr>
            <a:r>
              <a:rPr lang="en-US" dirty="0" smtClean="0"/>
              <a:t>Fluency – speed of reading</a:t>
            </a:r>
          </a:p>
          <a:p>
            <a:pPr lvl="1">
              <a:buFont typeface="Wingdings" panose="05000000000000000000" pitchFamily="2" charset="2"/>
              <a:buChar char="Ø"/>
            </a:pPr>
            <a:r>
              <a:rPr lang="en-US" dirty="0" smtClean="0"/>
              <a:t>Signposts – What to look for when reading</a:t>
            </a:r>
          </a:p>
          <a:p>
            <a:pPr lvl="1">
              <a:buFont typeface="Wingdings" panose="05000000000000000000" pitchFamily="2" charset="2"/>
              <a:buChar char="Ø"/>
            </a:pPr>
            <a:r>
              <a:rPr lang="en-US" dirty="0" smtClean="0"/>
              <a:t>Elements of the </a:t>
            </a:r>
            <a:r>
              <a:rPr lang="en-US" dirty="0"/>
              <a:t>S</a:t>
            </a:r>
            <a:r>
              <a:rPr lang="en-US" dirty="0" smtClean="0"/>
              <a:t>hort </a:t>
            </a:r>
            <a:r>
              <a:rPr lang="en-US" dirty="0"/>
              <a:t>S</a:t>
            </a:r>
            <a:r>
              <a:rPr lang="en-US" dirty="0" smtClean="0"/>
              <a:t>tory – Almost all stories follow this!</a:t>
            </a:r>
          </a:p>
        </p:txBody>
      </p:sp>
      <p:pic>
        <p:nvPicPr>
          <p:cNvPr id="4" name="Picture 3"/>
          <p:cNvPicPr>
            <a:picLocks noChangeAspect="1"/>
          </p:cNvPicPr>
          <p:nvPr/>
        </p:nvPicPr>
        <p:blipFill>
          <a:blip r:embed="rId2"/>
          <a:stretch>
            <a:fillRect/>
          </a:stretch>
        </p:blipFill>
        <p:spPr>
          <a:xfrm>
            <a:off x="8911970" y="4590669"/>
            <a:ext cx="3145917" cy="2366928"/>
          </a:xfrm>
          <a:prstGeom prst="rect">
            <a:avLst/>
          </a:prstGeom>
        </p:spPr>
      </p:pic>
    </p:spTree>
    <p:extLst>
      <p:ext uri="{BB962C8B-B14F-4D97-AF65-F5344CB8AC3E}">
        <p14:creationId xmlns:p14="http://schemas.microsoft.com/office/powerpoint/2010/main" val="71644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Become a Better Reader?</a:t>
            </a:r>
            <a:endParaRPr lang="en-US" dirty="0"/>
          </a:p>
        </p:txBody>
      </p:sp>
      <p:sp>
        <p:nvSpPr>
          <p:cNvPr id="3" name="Content Placeholder 2"/>
          <p:cNvSpPr>
            <a:spLocks noGrp="1"/>
          </p:cNvSpPr>
          <p:nvPr>
            <p:ph idx="1"/>
          </p:nvPr>
        </p:nvSpPr>
        <p:spPr/>
        <p:txBody>
          <a:bodyPr>
            <a:normAutofit/>
          </a:bodyPr>
          <a:lstStyle/>
          <a:p>
            <a:r>
              <a:rPr lang="en-US" dirty="0" smtClean="0"/>
              <a:t>READ, READ, and READ some more</a:t>
            </a:r>
          </a:p>
          <a:p>
            <a:r>
              <a:rPr lang="en-US" dirty="0" smtClean="0"/>
              <a:t>Read a minimum of 20 minutes per NIGHT</a:t>
            </a:r>
          </a:p>
          <a:p>
            <a:r>
              <a:rPr lang="en-US" dirty="0" smtClean="0"/>
              <a:t>Come prepared – that means bring a book to read and a pencil</a:t>
            </a:r>
          </a:p>
          <a:p>
            <a:r>
              <a:rPr lang="en-US" dirty="0" smtClean="0"/>
              <a:t>Bring a good attitude</a:t>
            </a:r>
          </a:p>
          <a:p>
            <a:r>
              <a:rPr lang="en-US" dirty="0" smtClean="0"/>
              <a:t>Be positive and follow the rules</a:t>
            </a:r>
          </a:p>
          <a:p>
            <a:r>
              <a:rPr lang="en-US" dirty="0" smtClean="0"/>
              <a:t>Have high expectations of others and yourself</a:t>
            </a:r>
          </a:p>
          <a:p>
            <a:r>
              <a:rPr lang="en-US" dirty="0"/>
              <a:t>W</a:t>
            </a:r>
            <a:r>
              <a:rPr lang="en-US" dirty="0" smtClean="0"/>
              <a:t>ork the entire time you are here</a:t>
            </a:r>
          </a:p>
          <a:p>
            <a:r>
              <a:rPr lang="en-US" dirty="0" smtClean="0"/>
              <a:t>Trust me and practice what you learn in here in all your classes</a:t>
            </a:r>
          </a:p>
          <a:p>
            <a:r>
              <a:rPr lang="en-US" dirty="0" smtClean="0"/>
              <a:t>BE A LEADER!!!!!</a:t>
            </a:r>
            <a:endParaRPr lang="en-US" dirty="0"/>
          </a:p>
        </p:txBody>
      </p:sp>
      <p:pic>
        <p:nvPicPr>
          <p:cNvPr id="5" name="Picture 4"/>
          <p:cNvPicPr>
            <a:picLocks noChangeAspect="1"/>
          </p:cNvPicPr>
          <p:nvPr/>
        </p:nvPicPr>
        <p:blipFill>
          <a:blip r:embed="rId2"/>
          <a:stretch>
            <a:fillRect/>
          </a:stretch>
        </p:blipFill>
        <p:spPr>
          <a:xfrm>
            <a:off x="9444037" y="3390899"/>
            <a:ext cx="2447925" cy="2857500"/>
          </a:xfrm>
          <a:prstGeom prst="rect">
            <a:avLst/>
          </a:prstGeom>
        </p:spPr>
      </p:pic>
    </p:spTree>
    <p:extLst>
      <p:ext uri="{BB962C8B-B14F-4D97-AF65-F5344CB8AC3E}">
        <p14:creationId xmlns:p14="http://schemas.microsoft.com/office/powerpoint/2010/main" val="4208306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Expectations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Come prepared – bring a book to read EVERY DAY and a pencil</a:t>
            </a:r>
          </a:p>
          <a:p>
            <a:r>
              <a:rPr lang="en-US" dirty="0" smtClean="0"/>
              <a:t>Did I mention bring a pencil???</a:t>
            </a:r>
          </a:p>
          <a:p>
            <a:r>
              <a:rPr lang="en-US" dirty="0" smtClean="0"/>
              <a:t>Bring a good attitude</a:t>
            </a:r>
          </a:p>
          <a:p>
            <a:r>
              <a:rPr lang="en-US" dirty="0" smtClean="0"/>
              <a:t>Respect yourself and others</a:t>
            </a:r>
          </a:p>
          <a:p>
            <a:r>
              <a:rPr lang="en-US" dirty="0" smtClean="0"/>
              <a:t>Take care of all property in this room – clean up after yourself</a:t>
            </a:r>
          </a:p>
          <a:p>
            <a:r>
              <a:rPr lang="en-US" dirty="0" smtClean="0"/>
              <a:t>Have high expectations of yourself and others – nicely let others know</a:t>
            </a:r>
          </a:p>
          <a:p>
            <a:pPr marL="0" indent="0">
              <a:buNone/>
            </a:pPr>
            <a:r>
              <a:rPr lang="en-US" dirty="0"/>
              <a:t>	</a:t>
            </a:r>
            <a:r>
              <a:rPr lang="en-US" dirty="0" smtClean="0"/>
              <a:t>when they are off task</a:t>
            </a:r>
          </a:p>
          <a:p>
            <a:r>
              <a:rPr lang="en-US" dirty="0" smtClean="0"/>
              <a:t>Ask questions and participate</a:t>
            </a:r>
          </a:p>
          <a:p>
            <a:r>
              <a:rPr lang="en-US" dirty="0" smtClean="0"/>
              <a:t>Be ready to work the moment you come in – that means someone passes out the folders and sit with your partner and begin reading the book we are reading as soon as you get in. You don’t need to wait for me.</a:t>
            </a:r>
          </a:p>
        </p:txBody>
      </p:sp>
      <p:pic>
        <p:nvPicPr>
          <p:cNvPr id="4" name="Picture 3"/>
          <p:cNvPicPr>
            <a:picLocks noChangeAspect="1"/>
          </p:cNvPicPr>
          <p:nvPr/>
        </p:nvPicPr>
        <p:blipFill>
          <a:blip r:embed="rId2"/>
          <a:stretch>
            <a:fillRect/>
          </a:stretch>
        </p:blipFill>
        <p:spPr>
          <a:xfrm>
            <a:off x="8752610" y="0"/>
            <a:ext cx="2594485" cy="2052918"/>
          </a:xfrm>
          <a:prstGeom prst="rect">
            <a:avLst/>
          </a:prstGeom>
        </p:spPr>
      </p:pic>
      <p:pic>
        <p:nvPicPr>
          <p:cNvPr id="5" name="Picture 4"/>
          <p:cNvPicPr>
            <a:picLocks noChangeAspect="1"/>
          </p:cNvPicPr>
          <p:nvPr/>
        </p:nvPicPr>
        <p:blipFill>
          <a:blip r:embed="rId3"/>
          <a:stretch>
            <a:fillRect/>
          </a:stretch>
        </p:blipFill>
        <p:spPr>
          <a:xfrm>
            <a:off x="0" y="0"/>
            <a:ext cx="2804160" cy="1853248"/>
          </a:xfrm>
          <a:prstGeom prst="rect">
            <a:avLst/>
          </a:prstGeom>
        </p:spPr>
      </p:pic>
    </p:spTree>
    <p:extLst>
      <p:ext uri="{BB962C8B-B14F-4D97-AF65-F5344CB8AC3E}">
        <p14:creationId xmlns:p14="http://schemas.microsoft.com/office/powerpoint/2010/main" val="1418241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1)">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heel(1)">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heel(1)">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Answer the following questions: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How do you feel about reading?</a:t>
            </a:r>
          </a:p>
          <a:p>
            <a:pPr marL="514350" indent="-514350">
              <a:buAutoNum type="arabicPeriod"/>
            </a:pPr>
            <a:r>
              <a:rPr lang="en-US" dirty="0" smtClean="0"/>
              <a:t>What is your goal for this class?</a:t>
            </a:r>
          </a:p>
          <a:p>
            <a:pPr marL="514350" indent="-514350">
              <a:buAutoNum type="arabicPeriod"/>
            </a:pPr>
            <a:r>
              <a:rPr lang="en-US" dirty="0" smtClean="0"/>
              <a:t>Any idea what you want to do in the future?</a:t>
            </a:r>
          </a:p>
          <a:p>
            <a:pPr marL="514350" indent="-514350">
              <a:buAutoNum type="arabicPeriod"/>
            </a:pPr>
            <a:r>
              <a:rPr lang="en-US" dirty="0" smtClean="0"/>
              <a:t>List at least 3 things you want others to know about you.</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6724" y="1371599"/>
            <a:ext cx="2743200" cy="487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72" y="3810000"/>
            <a:ext cx="2948779" cy="2810256"/>
          </a:xfrm>
          <a:prstGeom prst="rect">
            <a:avLst/>
          </a:prstGeom>
        </p:spPr>
      </p:pic>
    </p:spTree>
    <p:extLst>
      <p:ext uri="{BB962C8B-B14F-4D97-AF65-F5344CB8AC3E}">
        <p14:creationId xmlns:p14="http://schemas.microsoft.com/office/powerpoint/2010/main" val="1747147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261</TotalTime>
  <Words>376</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Wingdings</vt:lpstr>
      <vt:lpstr>Wingdings 3</vt:lpstr>
      <vt:lpstr>Ion</vt:lpstr>
      <vt:lpstr>7th Grade Reading</vt:lpstr>
      <vt:lpstr>What is This Reading Class???</vt:lpstr>
      <vt:lpstr>Goals of this Class</vt:lpstr>
      <vt:lpstr>How will I help you be successful?</vt:lpstr>
      <vt:lpstr>What Can You Do to Become a Better Reader?</vt:lpstr>
      <vt:lpstr>Class Expectations</vt:lpstr>
      <vt:lpstr>Who are you?  Answer the following questions:</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Grade Reading</dc:title>
  <dc:creator>Muench, John E</dc:creator>
  <cp:lastModifiedBy>Muench, John E</cp:lastModifiedBy>
  <cp:revision>15</cp:revision>
  <dcterms:created xsi:type="dcterms:W3CDTF">2016-07-31T18:08:22Z</dcterms:created>
  <dcterms:modified xsi:type="dcterms:W3CDTF">2016-07-31T22:29:56Z</dcterms:modified>
</cp:coreProperties>
</file>